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3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4" r:id="rId17"/>
    <p:sldId id="270" r:id="rId18"/>
    <p:sldId id="271" r:id="rId19"/>
    <p:sldId id="285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0" r:id="rId28"/>
    <p:sldId id="281" r:id="rId29"/>
    <p:sldId id="282" r:id="rId30"/>
    <p:sldId id="283" r:id="rId31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7B569F4-4D2E-1ADB-2883-B2A8088F91CA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0030611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0521321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974228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06E2D96-FF98-EBF4-A013-C128734452A9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461327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1283109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4840633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35BB9C5-7ABC-7D72-7062-CE8413983F9A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9001842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96046610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4926447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A3A0A65-05CD-829B-B191-06474068CAD4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207670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7868905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4898442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86C6B50-E2FE-CC06-FE5C-C68A8302CB49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2017958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46118425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942801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E21C14D-BC02-9723-152C-BB90BB3DF2D0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82665-844D-7C0F-8CC6-64EE98EDE7EC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2773222" name="Slide Image Placeholder 1">
            <a:extLst>
              <a:ext uri="{FF2B5EF4-FFF2-40B4-BE49-F238E27FC236}">
                <a16:creationId xmlns:a16="http://schemas.microsoft.com/office/drawing/2014/main" id="{EAF70FBA-D673-3F46-3A77-D1F7063572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90654123" name="Notes Placeholder 2">
            <a:extLst>
              <a:ext uri="{FF2B5EF4-FFF2-40B4-BE49-F238E27FC236}">
                <a16:creationId xmlns:a16="http://schemas.microsoft.com/office/drawing/2014/main" id="{99F194EA-8732-7EBF-DB1A-560BF69DBD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46618167" name="Slide Number Placeholder 3">
            <a:extLst>
              <a:ext uri="{FF2B5EF4-FFF2-40B4-BE49-F238E27FC236}">
                <a16:creationId xmlns:a16="http://schemas.microsoft.com/office/drawing/2014/main" id="{4D795A91-38EF-F501-26B1-93DA0067E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988F2EB-58E5-69A7-215A-AFA94F397758}" type="slidenum">
              <a:rPr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3187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277322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906541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4661816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988F2EB-58E5-69A7-215A-AFA94F397758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748752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3883624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5960044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F2E94DD-5E0A-3414-B90B-64F890EB9E67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5BF11D-15EC-61EF-0EAD-871273E22D35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7487529" name="Slide Image Placeholder 1">
            <a:extLst>
              <a:ext uri="{FF2B5EF4-FFF2-40B4-BE49-F238E27FC236}">
                <a16:creationId xmlns:a16="http://schemas.microsoft.com/office/drawing/2014/main" id="{E4219F98-ECE4-B9BA-9BD6-329B3FED0C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38836248" name="Notes Placeholder 2">
            <a:extLst>
              <a:ext uri="{FF2B5EF4-FFF2-40B4-BE49-F238E27FC236}">
                <a16:creationId xmlns:a16="http://schemas.microsoft.com/office/drawing/2014/main" id="{06C56498-466F-DDC5-A39D-27DAA9E32C3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59600440" name="Slide Number Placeholder 3">
            <a:extLst>
              <a:ext uri="{FF2B5EF4-FFF2-40B4-BE49-F238E27FC236}">
                <a16:creationId xmlns:a16="http://schemas.microsoft.com/office/drawing/2014/main" id="{B8F62E0B-5020-590E-A84B-95BC71ACE6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F2E94DD-5E0A-3414-B90B-64F890EB9E67}" type="slidenum">
              <a:rPr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50609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480056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1052805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1298247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E4D333E-17C0-9550-70D7-C0749FD9032B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532E432-8587-76EA-575E-AD5B5AA68A5D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3464206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5945587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9560843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6F3A197-34AE-2EFC-99B4-DD7450BA7932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458260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7293695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008249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815AA8-7DEC-2AAA-4F0D-AE6B17FED2F9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325101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10665150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5632908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9BF79D1-391D-9142-E90B-E258F8D50986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5340069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3594667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100470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5C743D8-9A17-7810-BCF5-AA8405FD3C0E}" type="slidenum">
              <a:rPr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828392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4788692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13669188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9E1E536-D2D0-0120-07FC-BA1B3E62AB5C}" type="slidenum">
              <a:rPr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069710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332142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81973437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4DD3B04-9388-D082-23AD-7CC53BDBEA8D}" type="slidenum">
              <a:rPr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041550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2285170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2870247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FDD9DA2-BA1F-7EFC-B4AB-617DBBDF9438}" type="slidenum">
              <a:rPr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923762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5092092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3533152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22B3995-BCFA-F514-D95A-7ACF86CB0D71}" type="slidenum">
              <a:rPr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993104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5989187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5105938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F7613C8-DB93-0D83-AD45-95248E567297}" type="slidenum">
              <a:rPr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390134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24111743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7566286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8EE4A44-586B-DC20-4B03-6235032EDA2A}" type="slidenum">
              <a:rPr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043697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7670293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3542926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5ED2C84-2C37-7E84-BEFB-586ADB97E7DD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852331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4358789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5986330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E363583-B84D-373F-EDC5-BC5EB204E38A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802306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6317845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745108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1EE0B4A-04B0-30F6-A956-F33CEACAF5A4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899949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8067424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495632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6011EC-E48E-3BF8-E24D-CC78BFD9AEBD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765374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1532942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2266977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393BD1A-F147-A08F-A294-F7706B3342CD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75005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661567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543551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773113F-60C4-ED48-9F94-C3B1DAE6B0B2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856085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44968671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6416592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69E8A8D-792A-5803-E385-5614ABA6F566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  <p:sp>
        <p:nvSpPr>
          <p:cNvPr id="2" name="ZoneTexte 7">
            <a:extLst>
              <a:ext uri="{FF2B5EF4-FFF2-40B4-BE49-F238E27FC236}">
                <a16:creationId xmlns:a16="http://schemas.microsoft.com/office/drawing/2014/main" id="{275375C6-1B8E-65D3-6B65-F2659CF7DF0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38499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>
                <a:cs typeface="Arial"/>
              </a:rPr>
              <a:t>ANNEXE 2_</a:t>
            </a:r>
            <a:r>
              <a:rPr lang="fr-FR" b="1" dirty="0">
                <a:cs typeface="Arial"/>
              </a:rPr>
              <a:t>FICHE PRODUIT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4_Mobilier des bulles et SDR, table et chaise</a:t>
            </a:r>
            <a:endParaRPr lang="fr-FR" sz="1800" b="0" i="0" u="none" strike="noStrike" cap="none" spc="0" dirty="0">
              <a:solidFill>
                <a:schemeClr val="dk1"/>
              </a:solidFill>
              <a:highlight>
                <a:srgbClr val="FFFF00"/>
              </a:highlight>
              <a:cs typeface="Arial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6D11B7A-2C10-DD90-623C-7A64F4788FD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22799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TH4T : Tabouret haut 4 pieds tout tissu </a:t>
            </a:r>
            <a:endParaRPr sz="1600"/>
          </a:p>
        </p:txBody>
      </p:sp>
      <p:sp>
        <p:nvSpPr>
          <p:cNvPr id="28051587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4AC7505-281E-230F-A8F3-E6B13299FC23}" type="slidenum">
              <a:rPr lang="fr-FR" sz="1600">
                <a:solidFill>
                  <a:srgbClr val="7F7F7F"/>
                </a:solidFill>
              </a:rPr>
              <a:t>10</a:t>
            </a:fld>
            <a:endParaRPr/>
          </a:p>
        </p:txBody>
      </p:sp>
      <p:sp>
        <p:nvSpPr>
          <p:cNvPr id="1365922341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13219963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26783654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69465026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758962012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96515145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1101479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779624796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26276114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219816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TA1 : Table de réunion pliante sur roulettes Dimension : 120*60*74 </a:t>
            </a:r>
            <a:endParaRPr sz="1600"/>
          </a:p>
        </p:txBody>
      </p:sp>
      <p:sp>
        <p:nvSpPr>
          <p:cNvPr id="88685894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18F18CD-5014-4683-9F80-3901D58583D9}" type="slidenum">
              <a:rPr lang="fr-FR" sz="1600">
                <a:solidFill>
                  <a:srgbClr val="7F7F7F"/>
                </a:solidFill>
              </a:rPr>
              <a:t>11</a:t>
            </a:fld>
            <a:endParaRPr/>
          </a:p>
        </p:txBody>
      </p:sp>
      <p:sp>
        <p:nvSpPr>
          <p:cNvPr id="83375974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62479419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681644834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9110170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2688229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1293383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0236490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14175358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72688052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634560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TA2 : Table de réunion pliante sur roulettes Dimension : 140*70*74 </a:t>
            </a:r>
            <a:endParaRPr sz="1600"/>
          </a:p>
        </p:txBody>
      </p:sp>
      <p:sp>
        <p:nvSpPr>
          <p:cNvPr id="23906619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004A41D-C8F2-4FE1-11F2-3781CE19E34F}" type="slidenum">
              <a:rPr lang="fr-FR" sz="1600">
                <a:solidFill>
                  <a:srgbClr val="7F7F7F"/>
                </a:solidFill>
              </a:rPr>
              <a:t>12</a:t>
            </a:fld>
            <a:endParaRPr/>
          </a:p>
        </p:txBody>
      </p:sp>
      <p:sp>
        <p:nvSpPr>
          <p:cNvPr id="1132511066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90734829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1869703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80999047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6875183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92342312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77973072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12840275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42837531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7255536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TA3 : Table de réunion pliante sur roulettes Dimension : 160*80*74</a:t>
            </a:r>
            <a:endParaRPr sz="1600"/>
          </a:p>
        </p:txBody>
      </p:sp>
      <p:sp>
        <p:nvSpPr>
          <p:cNvPr id="63648968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8810F3B4-1295-7DD6-5A73-2D7766AA58FA}" type="slidenum">
              <a:rPr lang="fr-FR" sz="1600">
                <a:solidFill>
                  <a:srgbClr val="7F7F7F"/>
                </a:solidFill>
              </a:rPr>
              <a:t>13</a:t>
            </a:fld>
            <a:endParaRPr/>
          </a:p>
        </p:txBody>
      </p:sp>
      <p:sp>
        <p:nvSpPr>
          <p:cNvPr id="77064289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5541406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27802429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76419988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91571891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34838223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4864822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82959940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36382803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6169478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TR1 : Table de réunion fixe rectangulaire Dimension 4 places : 160*100*74 </a:t>
            </a:r>
            <a:endParaRPr sz="1600"/>
          </a:p>
        </p:txBody>
      </p:sp>
      <p:sp>
        <p:nvSpPr>
          <p:cNvPr id="122179646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D21DDEE-4B7F-962E-1142-1AE84A3A3BA8}" type="slidenum">
              <a:rPr lang="fr-FR" sz="1600">
                <a:solidFill>
                  <a:srgbClr val="7F7F7F"/>
                </a:solidFill>
              </a:rPr>
              <a:t>14</a:t>
            </a:fld>
            <a:endParaRPr/>
          </a:p>
        </p:txBody>
      </p:sp>
      <p:sp>
        <p:nvSpPr>
          <p:cNvPr id="165948205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375125509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1473496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589906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47265958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33562948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79338374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29478385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58296402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D7DFA7D-A97A-A9F9-FADF-BB8A01D0E56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0948204" name="Titre 3">
            <a:extLst>
              <a:ext uri="{FF2B5EF4-FFF2-40B4-BE49-F238E27FC236}">
                <a16:creationId xmlns:a16="http://schemas.microsoft.com/office/drawing/2014/main" id="{05A61BF3-293A-A255-FE02-DD86519FD75F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TR2 : Table de réunion fixe rectangulaire Dimension 6 places 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18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0*120*74 </a:t>
            </a:r>
            <a:endParaRPr sz="1600" dirty="0"/>
          </a:p>
        </p:txBody>
      </p:sp>
      <p:sp>
        <p:nvSpPr>
          <p:cNvPr id="1617738950" name="Espace réservé du numéro de diapositive 2">
            <a:extLst>
              <a:ext uri="{FF2B5EF4-FFF2-40B4-BE49-F238E27FC236}">
                <a16:creationId xmlns:a16="http://schemas.microsoft.com/office/drawing/2014/main" id="{867E8CC0-6236-321B-B0C8-712245D480B7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689B60A-F2F0-C39D-BB82-25CC582CA1A1}" type="slidenum">
              <a:rPr lang="fr-FR" sz="1600">
                <a:solidFill>
                  <a:srgbClr val="7F7F7F"/>
                </a:solidFill>
              </a:rPr>
              <a:t>15</a:t>
            </a:fld>
            <a:endParaRPr/>
          </a:p>
        </p:txBody>
      </p:sp>
      <p:sp>
        <p:nvSpPr>
          <p:cNvPr id="401465073" name="Espace réservé du contenu 4">
            <a:extLst>
              <a:ext uri="{FF2B5EF4-FFF2-40B4-BE49-F238E27FC236}">
                <a16:creationId xmlns:a16="http://schemas.microsoft.com/office/drawing/2014/main" id="{7B66BC21-AB9E-7695-66EE-CF9A73C6027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053196970" name="ZoneTexte 13">
            <a:extLst>
              <a:ext uri="{FF2B5EF4-FFF2-40B4-BE49-F238E27FC236}">
                <a16:creationId xmlns:a16="http://schemas.microsoft.com/office/drawing/2014/main" id="{8B39E3BB-EC6E-6DFF-29E1-550FF759BD23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639889015" name="Rectangle 14">
            <a:extLst>
              <a:ext uri="{FF2B5EF4-FFF2-40B4-BE49-F238E27FC236}">
                <a16:creationId xmlns:a16="http://schemas.microsoft.com/office/drawing/2014/main" id="{A485AC66-D1DE-6234-76F8-95CF8DC71129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73826842" name="Espace réservé du texte 5">
            <a:extLst>
              <a:ext uri="{FF2B5EF4-FFF2-40B4-BE49-F238E27FC236}">
                <a16:creationId xmlns:a16="http://schemas.microsoft.com/office/drawing/2014/main" id="{73B1D38C-1B8F-7D43-0C4B-9332CC3E8D1A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77329866" name="Espace réservé du texte 5">
            <a:extLst>
              <a:ext uri="{FF2B5EF4-FFF2-40B4-BE49-F238E27FC236}">
                <a16:creationId xmlns:a16="http://schemas.microsoft.com/office/drawing/2014/main" id="{E52A0754-9470-0D35-DCC3-E0A5F94CCD6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980625044" name="Rectangle 10">
            <a:extLst>
              <a:ext uri="{FF2B5EF4-FFF2-40B4-BE49-F238E27FC236}">
                <a16:creationId xmlns:a16="http://schemas.microsoft.com/office/drawing/2014/main" id="{BAA8B5BE-B54F-B4CA-7F3A-0BA4458C991F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11723404" name="Rectangle 11">
            <a:extLst>
              <a:ext uri="{FF2B5EF4-FFF2-40B4-BE49-F238E27FC236}">
                <a16:creationId xmlns:a16="http://schemas.microsoft.com/office/drawing/2014/main" id="{EDD81420-9A85-1926-3960-2D5FF59CA5CE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60054500" name="Espace réservé du texte 5">
            <a:extLst>
              <a:ext uri="{FF2B5EF4-FFF2-40B4-BE49-F238E27FC236}">
                <a16:creationId xmlns:a16="http://schemas.microsoft.com/office/drawing/2014/main" id="{6D1780CA-E408-5BA6-C70A-F098299878DD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549121578" name="Espace réservé du texte 5">
            <a:extLst>
              <a:ext uri="{FF2B5EF4-FFF2-40B4-BE49-F238E27FC236}">
                <a16:creationId xmlns:a16="http://schemas.microsoft.com/office/drawing/2014/main" id="{5F73A363-0670-3F1D-DA5C-E5830AF7E991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113098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094820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TR3 : Table de réunion fixe rectangulaire Dimension 6 places : 210*120*74 </a:t>
            </a:r>
            <a:endParaRPr sz="1600" dirty="0"/>
          </a:p>
        </p:txBody>
      </p:sp>
      <p:sp>
        <p:nvSpPr>
          <p:cNvPr id="161773895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689B60A-F2F0-C39D-BB82-25CC582CA1A1}" type="slidenum">
              <a:rPr lang="fr-FR" sz="1600">
                <a:solidFill>
                  <a:srgbClr val="7F7F7F"/>
                </a:solidFill>
              </a:rPr>
              <a:t>16</a:t>
            </a:fld>
            <a:endParaRPr/>
          </a:p>
        </p:txBody>
      </p:sp>
      <p:sp>
        <p:nvSpPr>
          <p:cNvPr id="40146507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05319697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63988901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7382684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7732986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98062504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11723404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60054500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54912157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443592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TR4 : Table de réunion fixe rectangulaire Dimension 8 places : 280*140*74 </a:t>
            </a:r>
            <a:endParaRPr sz="1600" dirty="0"/>
          </a:p>
        </p:txBody>
      </p:sp>
      <p:sp>
        <p:nvSpPr>
          <p:cNvPr id="124244413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1C5AE06-58CF-FEAC-50C6-8A0B560DE741}" type="slidenum">
              <a:rPr lang="fr-FR" sz="1600">
                <a:solidFill>
                  <a:srgbClr val="7F7F7F"/>
                </a:solidFill>
              </a:rPr>
              <a:t>17</a:t>
            </a:fld>
            <a:endParaRPr/>
          </a:p>
        </p:txBody>
      </p:sp>
      <p:sp>
        <p:nvSpPr>
          <p:cNvPr id="384056527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76365899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54511261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95211630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3673617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77514021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62145312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53337759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83279046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B354DD5B-8299-BB56-F696-BEFF0826E32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4435929" name="Titre 3">
            <a:extLst>
              <a:ext uri="{FF2B5EF4-FFF2-40B4-BE49-F238E27FC236}">
                <a16:creationId xmlns:a16="http://schemas.microsoft.com/office/drawing/2014/main" id="{B27B2464-EFDB-AAA5-1682-607E3B86E3EB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TR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5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Table de réunion fixe rectangulaire Dimension 8/10 places : 350*140*74 </a:t>
            </a:r>
            <a:endParaRPr sz="1600" dirty="0"/>
          </a:p>
        </p:txBody>
      </p:sp>
      <p:sp>
        <p:nvSpPr>
          <p:cNvPr id="1242444131" name="Espace réservé du numéro de diapositive 2">
            <a:extLst>
              <a:ext uri="{FF2B5EF4-FFF2-40B4-BE49-F238E27FC236}">
                <a16:creationId xmlns:a16="http://schemas.microsoft.com/office/drawing/2014/main" id="{F1678A2D-8C4A-8312-2564-DAFEC524E3E5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1C5AE06-58CF-FEAC-50C6-8A0B560DE741}" type="slidenum">
              <a:rPr lang="fr-FR" sz="1600">
                <a:solidFill>
                  <a:srgbClr val="7F7F7F"/>
                </a:solidFill>
              </a:rPr>
              <a:t>18</a:t>
            </a:fld>
            <a:endParaRPr/>
          </a:p>
        </p:txBody>
      </p:sp>
      <p:sp>
        <p:nvSpPr>
          <p:cNvPr id="384056527" name="Espace réservé du contenu 4">
            <a:extLst>
              <a:ext uri="{FF2B5EF4-FFF2-40B4-BE49-F238E27FC236}">
                <a16:creationId xmlns:a16="http://schemas.microsoft.com/office/drawing/2014/main" id="{35605CDA-377A-BD4A-8A1E-4008ABEF37A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763658991" name="ZoneTexte 13">
            <a:extLst>
              <a:ext uri="{FF2B5EF4-FFF2-40B4-BE49-F238E27FC236}">
                <a16:creationId xmlns:a16="http://schemas.microsoft.com/office/drawing/2014/main" id="{45F2C222-FB5D-230D-2787-342C380E19B4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545112613" name="Rectangle 14">
            <a:extLst>
              <a:ext uri="{FF2B5EF4-FFF2-40B4-BE49-F238E27FC236}">
                <a16:creationId xmlns:a16="http://schemas.microsoft.com/office/drawing/2014/main" id="{352181AD-6AED-3929-93F1-EF41C46EEA16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952116309" name="Espace réservé du texte 5">
            <a:extLst>
              <a:ext uri="{FF2B5EF4-FFF2-40B4-BE49-F238E27FC236}">
                <a16:creationId xmlns:a16="http://schemas.microsoft.com/office/drawing/2014/main" id="{5A858BDF-99D7-03AE-81D8-B2466749A689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36736175" name="Espace réservé du texte 5">
            <a:extLst>
              <a:ext uri="{FF2B5EF4-FFF2-40B4-BE49-F238E27FC236}">
                <a16:creationId xmlns:a16="http://schemas.microsoft.com/office/drawing/2014/main" id="{BC8057CB-14D1-C79C-E706-652DEEEF7CF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775140216" name="Rectangle 10">
            <a:extLst>
              <a:ext uri="{FF2B5EF4-FFF2-40B4-BE49-F238E27FC236}">
                <a16:creationId xmlns:a16="http://schemas.microsoft.com/office/drawing/2014/main" id="{0EE11240-B924-68EF-F323-121D8E67D83C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62145312" name="Rectangle 11">
            <a:extLst>
              <a:ext uri="{FF2B5EF4-FFF2-40B4-BE49-F238E27FC236}">
                <a16:creationId xmlns:a16="http://schemas.microsoft.com/office/drawing/2014/main" id="{4F94E718-FDEF-FF8A-4227-3FFA4B7CA5A1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53337759" name="Espace réservé du texte 5">
            <a:extLst>
              <a:ext uri="{FF2B5EF4-FFF2-40B4-BE49-F238E27FC236}">
                <a16:creationId xmlns:a16="http://schemas.microsoft.com/office/drawing/2014/main" id="{5DCD8CE0-668F-F1FD-D5CE-562842E09ACF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832790468" name="Espace réservé du texte 5">
            <a:extLst>
              <a:ext uri="{FF2B5EF4-FFF2-40B4-BE49-F238E27FC236}">
                <a16:creationId xmlns:a16="http://schemas.microsoft.com/office/drawing/2014/main" id="{7CF2044D-84BB-3DE1-3A13-CA01EC04A35F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147508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287028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PPB : Paperboard</a:t>
            </a:r>
            <a:endParaRPr sz="1600"/>
          </a:p>
        </p:txBody>
      </p:sp>
      <p:sp>
        <p:nvSpPr>
          <p:cNvPr id="11548017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FFD30D6-3D92-00AD-80F2-7C398C01955E}" type="slidenum">
              <a:rPr lang="fr-FR" sz="1600">
                <a:solidFill>
                  <a:srgbClr val="7F7F7F"/>
                </a:solidFill>
              </a:rPr>
              <a:t>19</a:t>
            </a:fld>
            <a:endParaRPr/>
          </a:p>
        </p:txBody>
      </p:sp>
      <p:sp>
        <p:nvSpPr>
          <p:cNvPr id="25644217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60797075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03395356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1983295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5726199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78176840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9022357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55817574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9032896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7" y="115887"/>
            <a:ext cx="8074025" cy="576262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BU2 : Table des bulles  de réunion 2 places, table de réunion trapèze  Dimension : 130/90*140cm </a:t>
            </a:r>
            <a:endParaRPr sz="1400" dirty="0"/>
          </a:p>
        </p:txBody>
      </p:sp>
      <p:sp>
        <p:nvSpPr>
          <p:cNvPr id="51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5124" name="Espace réservé du contenu 4"/>
          <p:cNvSpPr txBox="1">
            <a:spLocks noGrp="1" noChangeShapeType="1"/>
          </p:cNvSpPr>
          <p:nvPr/>
        </p:nvSpPr>
        <p:spPr bwMode="auto">
          <a:xfrm>
            <a:off x="5097462" y="1196975"/>
            <a:ext cx="4392612" cy="3816350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>
                <a:latin typeface="+mj-lt"/>
              </a:rPr>
              <a:t>Dimensions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>
                <a:latin typeface="+mj-lt"/>
              </a:rPr>
              <a:t>Description technique :</a:t>
            </a:r>
            <a:endParaRPr>
              <a:latin typeface="+mj-lt"/>
            </a:endParaRPr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126" name="ZoneTexte 13"/>
          <p:cNvSpPr txBox="1">
            <a:spLocks noGrp="1" noChangeShapeType="1"/>
          </p:cNvSpPr>
          <p:nvPr/>
        </p:nvSpPr>
        <p:spPr bwMode="auto">
          <a:xfrm>
            <a:off x="5259387" y="6500812"/>
            <a:ext cx="4032250" cy="3397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128" name="Rectangle 14"/>
          <p:cNvSpPr>
            <a:spLocks noGrp="1" noChangeShapeType="1"/>
          </p:cNvSpPr>
          <p:nvPr/>
        </p:nvSpPr>
        <p:spPr bwMode="auto">
          <a:xfrm>
            <a:off x="5259387" y="5084762"/>
            <a:ext cx="3959225" cy="1422400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12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7" y="665162"/>
            <a:ext cx="8721725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1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" name="Rectangle 10"/>
          <p:cNvSpPr/>
          <p:nvPr/>
        </p:nvSpPr>
        <p:spPr bwMode="auto">
          <a:xfrm>
            <a:off x="358234" y="1175031"/>
            <a:ext cx="4741768" cy="3016163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58234" y="4317611"/>
            <a:ext cx="4741768" cy="2441110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" name="Espace réservé du texte 5"/>
          <p:cNvSpPr txBox="1"/>
          <p:nvPr/>
        </p:nvSpPr>
        <p:spPr bwMode="auto">
          <a:xfrm>
            <a:off x="-111209" y="4115903"/>
            <a:ext cx="2798449" cy="705367"/>
          </a:xfrm>
          <a:prstGeom prst="rect">
            <a:avLst/>
          </a:prstGeom>
          <a:noFill/>
          <a:ln>
            <a:noFill/>
          </a:ln>
        </p:spPr>
        <p:txBody>
          <a:bodyPr lIns="0" tIns="49785" rIns="0" bIns="49785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4" name="Espace réservé du texte 5"/>
          <p:cNvSpPr txBox="1"/>
          <p:nvPr/>
        </p:nvSpPr>
        <p:spPr bwMode="auto">
          <a:xfrm>
            <a:off x="-88262" y="1067123"/>
            <a:ext cx="1539199" cy="425085"/>
          </a:xfrm>
          <a:prstGeom prst="rect">
            <a:avLst/>
          </a:prstGeom>
          <a:noFill/>
          <a:ln>
            <a:noFill/>
          </a:ln>
        </p:spPr>
        <p:txBody>
          <a:bodyPr lIns="0" tIns="49785" rIns="0" bIns="49785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74841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TEC 1 : Tableau Ecritoire mural Dimension : 120*90cm </a:t>
            </a:r>
            <a:endParaRPr sz="1600"/>
          </a:p>
        </p:txBody>
      </p:sp>
      <p:sp>
        <p:nvSpPr>
          <p:cNvPr id="43744190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001BB5D-0682-94C2-F100-583FD28904F2}" type="slidenum">
              <a:rPr lang="fr-FR" sz="1600">
                <a:solidFill>
                  <a:srgbClr val="7F7F7F"/>
                </a:solidFill>
              </a:rPr>
              <a:t>20</a:t>
            </a:fld>
            <a:endParaRPr/>
          </a:p>
        </p:txBody>
      </p:sp>
      <p:sp>
        <p:nvSpPr>
          <p:cNvPr id="765385331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56624958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060785992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69770900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54688994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6765570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7051419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40893787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15437964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048615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TEC 2 : Tableau Ecritoire mural Dimension : 150*100cm </a:t>
            </a:r>
            <a:endParaRPr sz="1600"/>
          </a:p>
        </p:txBody>
      </p:sp>
      <p:sp>
        <p:nvSpPr>
          <p:cNvPr id="77015362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586929A-7033-AE8C-5B22-FEA966F9E4B5}" type="slidenum">
              <a:rPr lang="fr-FR" sz="1600">
                <a:solidFill>
                  <a:srgbClr val="7F7F7F"/>
                </a:solidFill>
              </a:rPr>
              <a:t>21</a:t>
            </a:fld>
            <a:endParaRPr/>
          </a:p>
        </p:txBody>
      </p:sp>
      <p:sp>
        <p:nvSpPr>
          <p:cNvPr id="1608776999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44363757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894773717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6475062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93466278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6443656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46527442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24631800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700008110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928448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TBR : Tableau en verre sur roulettes </a:t>
            </a:r>
            <a:endParaRPr sz="1600"/>
          </a:p>
        </p:txBody>
      </p:sp>
      <p:sp>
        <p:nvSpPr>
          <p:cNvPr id="184392640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AB3520B-AB43-642C-3B9E-F3B6A92F33E6}" type="slidenum">
              <a:rPr lang="fr-FR" sz="1600">
                <a:solidFill>
                  <a:srgbClr val="7F7F7F"/>
                </a:solidFill>
              </a:rPr>
              <a:t>22</a:t>
            </a:fld>
            <a:endParaRPr/>
          </a:p>
        </p:txBody>
      </p:sp>
      <p:sp>
        <p:nvSpPr>
          <p:cNvPr id="102419254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9900537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85749422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367927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3227388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78475666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5083355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39287044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85217589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464960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TBE : Tableau blanc écritoire sur roulettes </a:t>
            </a:r>
            <a:endParaRPr sz="1600"/>
          </a:p>
        </p:txBody>
      </p:sp>
      <p:sp>
        <p:nvSpPr>
          <p:cNvPr id="124044139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8B63469-AE80-CE9A-2B3E-60277CD706C9}" type="slidenum">
              <a:rPr lang="fr-FR" sz="1600">
                <a:solidFill>
                  <a:srgbClr val="7F7F7F"/>
                </a:solidFill>
              </a:rPr>
              <a:t>23</a:t>
            </a:fld>
            <a:endParaRPr/>
          </a:p>
        </p:txBody>
      </p:sp>
      <p:sp>
        <p:nvSpPr>
          <p:cNvPr id="916619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38330421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5560388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10517544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282576698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81772409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7517821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95089174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6643172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3857039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TBM :Tableau Blanc mixé tissu/écritoire sur roulettes </a:t>
            </a:r>
            <a:endParaRPr sz="1600"/>
          </a:p>
        </p:txBody>
      </p:sp>
      <p:sp>
        <p:nvSpPr>
          <p:cNvPr id="23550246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16CAA37-5958-F2DC-5096-1541E825A480}" type="slidenum">
              <a:rPr lang="fr-FR" sz="1600">
                <a:solidFill>
                  <a:srgbClr val="7F7F7F"/>
                </a:solidFill>
              </a:rPr>
              <a:t>24</a:t>
            </a:fld>
            <a:endParaRPr/>
          </a:p>
        </p:txBody>
      </p:sp>
      <p:sp>
        <p:nvSpPr>
          <p:cNvPr id="154112523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0191897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1522938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99523834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659069767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293121625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1392438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68523393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04674343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882161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RP : Rallonge Potelet pour salle de réunion </a:t>
            </a:r>
            <a:endParaRPr sz="1600"/>
          </a:p>
        </p:txBody>
      </p:sp>
      <p:sp>
        <p:nvSpPr>
          <p:cNvPr id="77555114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4479FD7-0965-EE99-6D4F-1C98CCB7ABED}" type="slidenum">
              <a:rPr lang="fr-FR" sz="1600">
                <a:solidFill>
                  <a:srgbClr val="7F7F7F"/>
                </a:solidFill>
              </a:rPr>
              <a:t>25</a:t>
            </a:fld>
            <a:endParaRPr/>
          </a:p>
        </p:txBody>
      </p:sp>
      <p:sp>
        <p:nvSpPr>
          <p:cNvPr id="1999644847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98081766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81922867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4666866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77734112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78161850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9921203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72538958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441091481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254628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SDRM1 : Aménagement composition type 1 chaises mobiles sur roulettes avec tablettes amovibles. </a:t>
            </a:r>
            <a:endParaRPr sz="1400"/>
          </a:p>
        </p:txBody>
      </p:sp>
      <p:sp>
        <p:nvSpPr>
          <p:cNvPr id="50225388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BAFD873-5168-D51A-B639-0B65E8FE2BCD}" type="slidenum">
              <a:rPr lang="fr-FR" sz="1600">
                <a:solidFill>
                  <a:srgbClr val="7F7F7F"/>
                </a:solidFill>
              </a:rPr>
              <a:t>26</a:t>
            </a:fld>
            <a:endParaRPr/>
          </a:p>
        </p:txBody>
      </p:sp>
      <p:sp>
        <p:nvSpPr>
          <p:cNvPr id="76577831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78055768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812237994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8882653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3658574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73605749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7630413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21190001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45446612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792968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SDRM2 : Ensemble composé de tables-tableaux réglables en hauteur, sur roulettes et pivotantes pour le rangement et ses assises en adéquation avec l’usage des tables-tableaux</a:t>
            </a:r>
            <a:endParaRPr sz="1400"/>
          </a:p>
        </p:txBody>
      </p:sp>
      <p:sp>
        <p:nvSpPr>
          <p:cNvPr id="88329510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3346B51-E793-E19B-9D36-77D02B70CB30}" type="slidenum">
              <a:rPr lang="fr-FR" sz="1600">
                <a:solidFill>
                  <a:srgbClr val="7F7F7F"/>
                </a:solidFill>
              </a:rPr>
              <a:t>27</a:t>
            </a:fld>
            <a:endParaRPr/>
          </a:p>
        </p:txBody>
      </p:sp>
      <p:sp>
        <p:nvSpPr>
          <p:cNvPr id="1401348277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77943758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813866334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0479510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49872430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4054344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9050113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20172418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37717084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727958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SDRM3 : Ensemble de petites tables sur pieds de forme atypique idéalement sur roulettes, utilisables assemblées entres elles ou solo et des chaises correspondantes à l’usage</a:t>
            </a:r>
            <a:endParaRPr sz="1400"/>
          </a:p>
        </p:txBody>
      </p:sp>
      <p:sp>
        <p:nvSpPr>
          <p:cNvPr id="53830410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1FBB45B-2471-A1E3-A04D-B3138D651B7A}" type="slidenum">
              <a:rPr lang="fr-FR" sz="1600">
                <a:solidFill>
                  <a:srgbClr val="7F7F7F"/>
                </a:solidFill>
              </a:rPr>
              <a:t>28</a:t>
            </a:fld>
            <a:endParaRPr/>
          </a:p>
        </p:txBody>
      </p:sp>
      <p:sp>
        <p:nvSpPr>
          <p:cNvPr id="1733038256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6008139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94314633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1036536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79768819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54842851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90124625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103322062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03846049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1078464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SDRM4 : Aménagement mixant plusieurs typologies d‘assises et tables pour changer de posture : banquette d’angle et petites assises de type pouf, tablettes écritoires, tables hautes et tabourets hauts.</a:t>
            </a:r>
            <a:endParaRPr sz="1400"/>
          </a:p>
        </p:txBody>
      </p:sp>
      <p:sp>
        <p:nvSpPr>
          <p:cNvPr id="12802420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595FC8E-99CD-DAF4-4B12-371051836D02}" type="slidenum">
              <a:rPr lang="fr-FR" sz="1600">
                <a:solidFill>
                  <a:srgbClr val="7F7F7F"/>
                </a:solidFill>
              </a:rPr>
              <a:t>29</a:t>
            </a:fld>
            <a:endParaRPr/>
          </a:p>
        </p:txBody>
      </p:sp>
      <p:sp>
        <p:nvSpPr>
          <p:cNvPr id="41298181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5850180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52615754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5466100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2775108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34306428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89425631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53020017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942620620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25118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2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BU4.1 : Table des bulles de réunion 4 places, Table de réunion demi-lune Dimension : 160/120*140cm*H74cm </a:t>
            </a:r>
            <a:endParaRPr sz="1200"/>
          </a:p>
        </p:txBody>
      </p:sp>
      <p:sp>
        <p:nvSpPr>
          <p:cNvPr id="121862816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218630A-BAB0-421B-E6C8-92822B97BDE8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1650218148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76967547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6146075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696775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199234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864469755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58706784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83547500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976422440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734894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2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BU4.2 : Table des bulles de réunion 4 places, Table de réunion demi-lune Dimension : 160/120*140cm*H100cm </a:t>
            </a:r>
            <a:endParaRPr sz="1200"/>
          </a:p>
        </p:txBody>
      </p:sp>
      <p:sp>
        <p:nvSpPr>
          <p:cNvPr id="106268218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3ECC7A0-44F4-BB1B-6A82-A621F329E67C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172397053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40601575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45471191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1289170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35380004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13640970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89985974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941560114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720720687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815500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C4P : Chaise 4 pieds PVC </a:t>
            </a:r>
            <a:endParaRPr sz="1600" dirty="0"/>
          </a:p>
        </p:txBody>
      </p:sp>
      <p:sp>
        <p:nvSpPr>
          <p:cNvPr id="177925197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8664C55-8C44-71B3-1863-7B7FF9E98706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1858014808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656085554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7996661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090015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dirty="0">
                <a:solidFill>
                  <a:schemeClr val="dk1"/>
                </a:solidFill>
              </a:rPr>
              <a:t>Nom du produit //Gamme</a:t>
            </a:r>
            <a:endParaRPr dirty="0"/>
          </a:p>
        </p:txBody>
      </p:sp>
      <p:sp>
        <p:nvSpPr>
          <p:cNvPr id="22368108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11464980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16634782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327045334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85769421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546596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C4T : Chaise 4 pieds tout tissu </a:t>
            </a:r>
            <a:endParaRPr sz="1600"/>
          </a:p>
        </p:txBody>
      </p:sp>
      <p:sp>
        <p:nvSpPr>
          <p:cNvPr id="156789143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335B0B2-D3D0-E44F-C059-ECEE86503D5B}" type="slidenum">
              <a:rPr lang="fr-FR" sz="1600">
                <a:solidFill>
                  <a:srgbClr val="7F7F7F"/>
                </a:solidFill>
              </a:rPr>
              <a:t>6</a:t>
            </a:fld>
            <a:endParaRPr/>
          </a:p>
        </p:txBody>
      </p:sp>
      <p:sp>
        <p:nvSpPr>
          <p:cNvPr id="172812705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60695015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8062031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63255139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7091520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63989376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5931946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11350583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80297725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130597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C4R2 : Chaise 4 pieds PVC sur roulettes </a:t>
            </a:r>
            <a:endParaRPr sz="1600"/>
          </a:p>
        </p:txBody>
      </p:sp>
      <p:sp>
        <p:nvSpPr>
          <p:cNvPr id="134330270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7B44AE95-B147-EBBD-ECC3-DB5AC61519C2}" type="slidenum">
              <a:rPr lang="fr-FR" sz="1600">
                <a:solidFill>
                  <a:srgbClr val="7F7F7F"/>
                </a:solidFill>
              </a:rPr>
              <a:t>7</a:t>
            </a:fld>
            <a:endParaRPr/>
          </a:p>
        </p:txBody>
      </p:sp>
      <p:sp>
        <p:nvSpPr>
          <p:cNvPr id="239269366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72199933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5452879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5239700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82800632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85225574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71784738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1188913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20143436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896621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C4T2 : Chaise 4 pieds tout tissu sur roulettes </a:t>
            </a:r>
            <a:endParaRPr sz="1600"/>
          </a:p>
        </p:txBody>
      </p:sp>
      <p:sp>
        <p:nvSpPr>
          <p:cNvPr id="171687442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60FFEDC-9500-315E-0D54-A63669C135CC}" type="slidenum">
              <a:rPr lang="fr-FR" sz="1600">
                <a:solidFill>
                  <a:srgbClr val="7F7F7F"/>
                </a:solidFill>
              </a:rPr>
              <a:t>8</a:t>
            </a:fld>
            <a:endParaRPr/>
          </a:p>
        </p:txBody>
      </p:sp>
      <p:sp>
        <p:nvSpPr>
          <p:cNvPr id="858331339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2002363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46809007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48916345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2469238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1836252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8298316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932349387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718658191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85505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TH4P : Tabouret haut 4 pieds PVC </a:t>
            </a:r>
            <a:endParaRPr sz="1600"/>
          </a:p>
        </p:txBody>
      </p:sp>
      <p:sp>
        <p:nvSpPr>
          <p:cNvPr id="197607503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CF4DEDE-FA15-1E2E-FF42-D06B37E93EEC}" type="slidenum">
              <a:rPr lang="fr-FR" sz="1600">
                <a:solidFill>
                  <a:srgbClr val="7F7F7F"/>
                </a:solidFill>
              </a:rPr>
              <a:t>9</a:t>
            </a:fld>
            <a:endParaRPr/>
          </a:p>
        </p:txBody>
      </p:sp>
      <p:sp>
        <p:nvSpPr>
          <p:cNvPr id="84874690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0897776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47736664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99448497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26487910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19762418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5239478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34289018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80576964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1661</Words>
  <Application>Microsoft Office PowerPoint</Application>
  <DocSecurity>0</DocSecurity>
  <PresentationFormat>Format A4 (210 x 297 mm)</PresentationFormat>
  <Paragraphs>595</Paragraphs>
  <Slides>29</Slides>
  <Notes>29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29</vt:i4>
      </vt:variant>
    </vt:vector>
  </HeadingPairs>
  <TitlesOfParts>
    <vt:vector size="33" baseType="lpstr">
      <vt:lpstr>Arial</vt:lpstr>
      <vt:lpstr>Wingdings</vt:lpstr>
      <vt:lpstr>1_Masque GdL Conseil</vt:lpstr>
      <vt:lpstr>Masque GdL Conseil</vt:lpstr>
      <vt:lpstr>Présentation PowerPoint</vt:lpstr>
      <vt:lpstr>BU2 : Table des bulles  de réunion 2 places, table de réunion trapèze  Dimension : 130/90*140cm </vt:lpstr>
      <vt:lpstr>BU4.1 : Table des bulles de réunion 4 places, Table de réunion demi-lune Dimension : 160/120*140cm*H74cm </vt:lpstr>
      <vt:lpstr>BU4.2 : Table des bulles de réunion 4 places, Table de réunion demi-lune Dimension : 160/120*140cm*H100cm </vt:lpstr>
      <vt:lpstr>C4P : Chaise 4 pieds PVC </vt:lpstr>
      <vt:lpstr>C4T : Chaise 4 pieds tout tissu </vt:lpstr>
      <vt:lpstr>C4R2 : Chaise 4 pieds PVC sur roulettes </vt:lpstr>
      <vt:lpstr>C4T2 : Chaise 4 pieds tout tissu sur roulettes </vt:lpstr>
      <vt:lpstr>TH4P : Tabouret haut 4 pieds PVC </vt:lpstr>
      <vt:lpstr>TH4T : Tabouret haut 4 pieds tout tissu </vt:lpstr>
      <vt:lpstr>TA1 : Table de réunion pliante sur roulettes Dimension : 120*60*74 </vt:lpstr>
      <vt:lpstr>TA2 : Table de réunion pliante sur roulettes Dimension : 140*70*74 </vt:lpstr>
      <vt:lpstr>TA3 : Table de réunion pliante sur roulettes Dimension : 160*80*74</vt:lpstr>
      <vt:lpstr>TR1 : Table de réunion fixe rectangulaire Dimension 4 places : 160*100*74 </vt:lpstr>
      <vt:lpstr>TR2 : Table de réunion fixe rectangulaire Dimension 6 places : 180*120*74 </vt:lpstr>
      <vt:lpstr>TR3 : Table de réunion fixe rectangulaire Dimension 6 places : 210*120*74 </vt:lpstr>
      <vt:lpstr>TR4 : Table de réunion fixe rectangulaire Dimension 8 places : 280*140*74 </vt:lpstr>
      <vt:lpstr>TR5 : Table de réunion fixe rectangulaire Dimension 8/10 places : 350*140*74 </vt:lpstr>
      <vt:lpstr>PPB : Paperboard</vt:lpstr>
      <vt:lpstr>TEC 1 : Tableau Ecritoire mural Dimension : 120*90cm </vt:lpstr>
      <vt:lpstr>TEC 2 : Tableau Ecritoire mural Dimension : 150*100cm </vt:lpstr>
      <vt:lpstr>TBR : Tableau en verre sur roulettes </vt:lpstr>
      <vt:lpstr>TBE : Tableau blanc écritoire sur roulettes </vt:lpstr>
      <vt:lpstr>TBM :Tableau Blanc mixé tissu/écritoire sur roulettes </vt:lpstr>
      <vt:lpstr> RP : Rallonge Potelet pour salle de réunion </vt:lpstr>
      <vt:lpstr>SDRM1 : Aménagement composition type 1 chaises mobiles sur roulettes avec tablettes amovibles. </vt:lpstr>
      <vt:lpstr>SDRM2 : Ensemble composé de tables-tableaux réglables en hauteur, sur roulettes et pivotantes pour le rangement et ses assises en adéquation avec l’usage des tables-tableaux</vt:lpstr>
      <vt:lpstr> SDRM3 : Ensemble de petites tables sur pieds de forme atypique idéalement sur roulettes, utilisables assemblées entres elles ou solo et des chaises correspondantes à l’usage</vt:lpstr>
      <vt:lpstr>SDRM4 : Aménagement mixant plusieurs typologies d‘assises et tables pour changer de posture : banquette d’angle et petites assises de type pouf, tablettes écritoires, tables hautes et tabourets hauts.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laethik design</cp:lastModifiedBy>
  <cp:revision>371</cp:revision>
  <dcterms:created xsi:type="dcterms:W3CDTF">2010-02-02T08:16:00Z</dcterms:created>
  <dcterms:modified xsi:type="dcterms:W3CDTF">2025-10-16T19:06:00Z</dcterms:modified>
  <cp:category/>
  <dc:identifier/>
  <cp:contentStatus/>
  <dc:language/>
  <cp:version/>
</cp:coreProperties>
</file>